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notesMasterIdLst>
    <p:notesMasterId r:id="rId8"/>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 Id="rId11" Type="http://schemas.openxmlformats.org/officeDocument/2006/relationships/theme" Target="theme/theme1.xml"/><Relationship Id="rId12"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2-1.png>
</file>

<file path=ppt/media/image-2-2.png>
</file>

<file path=ppt/media/image-3-1.png>
</file>

<file path=ppt/media/image-3-2.png>
</file>

<file path=ppt/media/image-4-1.png>
</file>

<file path=ppt/media/image-4-2.png>
</file>

<file path=ppt/media/image-4-3.png>
</file>

<file path=ppt/media/image-4-4.png>
</file>

<file path=ppt/media/image-5-1.png>
</file>

<file path=ppt/media/image-5-2.png>
</file>

<file path=ppt/media/image-6-1.png>
</file>

<file path=ppt/media/image-6-2.png>
</file>

<file path=ppt/media/image-6-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6" Type="http://schemas.openxmlformats.org/officeDocument/2006/relationships/slideLayout" Target="../slideLayouts/slideLayout1.xml"/><Relationship Id="rId7"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5" Type="http://schemas.openxmlformats.org/officeDocument/2006/relationships/slideLayout" Target="../slideLayouts/slideLayout1.xml"/><Relationship Id="rId6"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624411"/>
          </a:xfrm>
          <a:prstGeom prst="rect">
            <a:avLst/>
          </a:prstGeom>
          <a:solidFill>
            <a:srgbClr val="FFFFFF">
              <a:alpha val="75000"/>
            </a:srgbClr>
          </a:solidFill>
          <a:ln w="11430">
            <a:solidFill>
              <a:srgbClr val="FFFFFF">
                <a:alpha val="64000"/>
              </a:srgbClr>
            </a:solidFill>
            <a:prstDash val="solid"/>
          </a:ln>
        </p:spPr>
      </p:sp>
      <p:pic>
        <p:nvPicPr>
          <p:cNvPr id="4" name="Image 1" descr="preencoded.png">    </p:cNvPr>
          <p:cNvPicPr>
            <a:picLocks noChangeAspect="1"/>
          </p:cNvPicPr>
          <p:nvPr/>
        </p:nvPicPr>
        <p:blipFill>
          <a:blip r:embed="rId2"/>
          <a:stretch>
            <a:fillRect/>
          </a:stretch>
        </p:blipFill>
        <p:spPr>
          <a:xfrm>
            <a:off x="0" y="0"/>
            <a:ext cx="5486400" cy="8624411"/>
          </a:xfrm>
          <a:prstGeom prst="rect">
            <a:avLst/>
          </a:prstGeom>
        </p:spPr>
      </p:pic>
      <p:sp>
        <p:nvSpPr>
          <p:cNvPr id="5" name="Text 1"/>
          <p:cNvSpPr/>
          <p:nvPr/>
        </p:nvSpPr>
        <p:spPr>
          <a:xfrm>
            <a:off x="6172200" y="502920"/>
            <a:ext cx="7772400" cy="1371838"/>
          </a:xfrm>
          <a:prstGeom prst="rect">
            <a:avLst/>
          </a:prstGeom>
          <a:noFill/>
          <a:ln/>
        </p:spPr>
        <p:txBody>
          <a:bodyPr wrap="square" rtlCol="0" anchor="t"/>
          <a:lstStyle/>
          <a:p>
            <a:pPr indent="0" marL="0">
              <a:lnSpc>
                <a:spcPts val="5401"/>
              </a:lnSpc>
              <a:buNone/>
            </a:pPr>
            <a:r>
              <a:rPr lang="en-US" sz="4321" b="1" spc="-86" kern="0" dirty="0">
                <a:solidFill>
                  <a:srgbClr val="000000"/>
                </a:solidFill>
                <a:latin typeface="adonis-web" pitchFamily="34" charset="0"/>
                <a:ea typeface="adonis-web" pitchFamily="34" charset="-122"/>
                <a:cs typeface="adonis-web" pitchFamily="34" charset="-120"/>
              </a:rPr>
              <a:t>Assessing the Effectiveness of Email Campaigns</a:t>
            </a:r>
            <a:endParaRPr lang="en-US" sz="4321" dirty="0"/>
          </a:p>
        </p:txBody>
      </p:sp>
      <p:sp>
        <p:nvSpPr>
          <p:cNvPr id="6" name="Text 2"/>
          <p:cNvSpPr/>
          <p:nvPr/>
        </p:nvSpPr>
        <p:spPr>
          <a:xfrm>
            <a:off x="6172200" y="2149078"/>
            <a:ext cx="7772400" cy="585073"/>
          </a:xfrm>
          <a:prstGeom prst="rect">
            <a:avLst/>
          </a:prstGeom>
          <a:noFill/>
          <a:ln/>
        </p:spPr>
        <p:txBody>
          <a:bodyPr wrap="square" rtlCol="0" anchor="t"/>
          <a:lstStyle/>
          <a:p>
            <a:pPr indent="0" marL="0">
              <a:lnSpc>
                <a:spcPts val="2304"/>
              </a:lnSpc>
              <a:buNone/>
            </a:pPr>
            <a:r>
              <a:rPr lang="en-US" sz="1440" spc="-29" kern="0" dirty="0">
                <a:solidFill>
                  <a:srgbClr val="272525"/>
                </a:solidFill>
                <a:latin typeface="Source Sans Pro" pitchFamily="34" charset="0"/>
                <a:ea typeface="Source Sans Pro" pitchFamily="34" charset="-122"/>
                <a:cs typeface="Source Sans Pro" pitchFamily="34" charset="-120"/>
              </a:rPr>
              <a:t>Explore the impact of email campaigns on customers' purchasing decisions by analyzing email opening rates, click-through rates, and industry benchmarks.</a:t>
            </a:r>
            <a:endParaRPr lang="en-US" sz="1440" dirty="0"/>
          </a:p>
        </p:txBody>
      </p:sp>
      <p:pic>
        <p:nvPicPr>
          <p:cNvPr id="7" name="Image 2" descr="preencoded.png">    </p:cNvPr>
          <p:cNvPicPr>
            <a:picLocks noChangeAspect="1"/>
          </p:cNvPicPr>
          <p:nvPr/>
        </p:nvPicPr>
        <p:blipFill>
          <a:blip r:embed="rId3"/>
          <a:stretch>
            <a:fillRect/>
          </a:stretch>
        </p:blipFill>
        <p:spPr>
          <a:xfrm>
            <a:off x="6172200" y="2939891"/>
            <a:ext cx="7772400" cy="5181600"/>
          </a:xfrm>
          <a:prstGeom prst="rect">
            <a:avLst/>
          </a:prstGeom>
        </p:spPr>
      </p:pic>
      <p:pic>
        <p:nvPicPr>
          <p:cNvPr id="8"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Shape 1"/>
          <p:cNvSpPr/>
          <p:nvPr/>
        </p:nvSpPr>
        <p:spPr>
          <a:xfrm>
            <a:off x="2348389" y="2394704"/>
            <a:ext cx="4855726" cy="3440192"/>
          </a:xfrm>
          <a:prstGeom prst="roundRect">
            <a:avLst>
              <a:gd name="adj" fmla="val 2907"/>
            </a:avLst>
          </a:prstGeom>
          <a:solidFill>
            <a:srgbClr val="F0D4F7"/>
          </a:solidFill>
          <a:ln w="13811">
            <a:solidFill>
              <a:srgbClr val="E1A9EF"/>
            </a:solidFill>
            <a:prstDash val="solid"/>
          </a:ln>
        </p:spPr>
      </p:sp>
      <p:sp>
        <p:nvSpPr>
          <p:cNvPr id="5" name="Text 2"/>
          <p:cNvSpPr/>
          <p:nvPr/>
        </p:nvSpPr>
        <p:spPr>
          <a:xfrm>
            <a:off x="2584371" y="2630686"/>
            <a:ext cx="3702248" cy="347186"/>
          </a:xfrm>
          <a:prstGeom prst="rect">
            <a:avLst/>
          </a:prstGeom>
          <a:noFill/>
          <a:ln/>
        </p:spPr>
        <p:txBody>
          <a:bodyPr wrap="none" rtlCol="0" anchor="t"/>
          <a:lstStyle/>
          <a:p>
            <a:pPr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Revving Up Our Email Campaign</a:t>
            </a:r>
            <a:endParaRPr lang="en-US" sz="2187" dirty="0"/>
          </a:p>
        </p:txBody>
      </p:sp>
      <p:sp>
        <p:nvSpPr>
          <p:cNvPr id="6" name="Text 3"/>
          <p:cNvSpPr/>
          <p:nvPr/>
        </p:nvSpPr>
        <p:spPr>
          <a:xfrm>
            <a:off x="2584371" y="3111103"/>
            <a:ext cx="4383762" cy="1777008"/>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Our presentation aims to chart the impact of our electrifying email campaign, particularly the debut of our Sprint scooters, on customer behavior. Did our emails catch their eye and urge them to click through?</a:t>
            </a:r>
            <a:endParaRPr lang="en-US" sz="1750" dirty="0"/>
          </a:p>
        </p:txBody>
      </p:sp>
      <p:sp>
        <p:nvSpPr>
          <p:cNvPr id="7" name="Shape 4"/>
          <p:cNvSpPr/>
          <p:nvPr/>
        </p:nvSpPr>
        <p:spPr>
          <a:xfrm>
            <a:off x="7426285" y="2394704"/>
            <a:ext cx="4855726" cy="3440192"/>
          </a:xfrm>
          <a:prstGeom prst="roundRect">
            <a:avLst>
              <a:gd name="adj" fmla="val 2907"/>
            </a:avLst>
          </a:prstGeom>
          <a:solidFill>
            <a:srgbClr val="F0D4F7"/>
          </a:solidFill>
          <a:ln w="13811">
            <a:solidFill>
              <a:srgbClr val="E1A9EF"/>
            </a:solidFill>
            <a:prstDash val="solid"/>
          </a:ln>
        </p:spPr>
      </p:sp>
      <p:sp>
        <p:nvSpPr>
          <p:cNvPr id="8" name="Text 5"/>
          <p:cNvSpPr/>
          <p:nvPr/>
        </p:nvSpPr>
        <p:spPr>
          <a:xfrm>
            <a:off x="7662267" y="2630686"/>
            <a:ext cx="2821186" cy="347186"/>
          </a:xfrm>
          <a:prstGeom prst="rect">
            <a:avLst/>
          </a:prstGeom>
          <a:noFill/>
          <a:ln/>
        </p:spPr>
        <p:txBody>
          <a:bodyPr wrap="none" rtlCol="0" anchor="t"/>
          <a:lstStyle/>
          <a:p>
            <a:pPr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Measuring Effectiveness</a:t>
            </a:r>
            <a:endParaRPr lang="en-US" sz="2187" dirty="0"/>
          </a:p>
        </p:txBody>
      </p:sp>
      <p:sp>
        <p:nvSpPr>
          <p:cNvPr id="9" name="Text 6"/>
          <p:cNvSpPr/>
          <p:nvPr/>
        </p:nvSpPr>
        <p:spPr>
          <a:xfrm>
            <a:off x="7662267" y="3111103"/>
            <a:ext cx="4383762" cy="2487811"/>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By scrutinizing these key performance indicators, we can measure the overall effectiveness and quality of our email campaign. This analysis is essential in gauging not only the reach and engagement of our campaign but also its ability to ignite potential customers' purchasing decisions.</a:t>
            </a:r>
            <a:endParaRPr lang="en-US" sz="1750" dirty="0"/>
          </a:p>
        </p:txBody>
      </p:sp>
      <p:pic>
        <p:nvPicPr>
          <p:cNvPr id="1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1103114"/>
            <a:ext cx="8659654" cy="694373"/>
          </a:xfrm>
          <a:prstGeom prst="rect">
            <a:avLst/>
          </a:prstGeom>
          <a:noFill/>
          <a:ln/>
        </p:spPr>
        <p:txBody>
          <a:bodyPr wrap="none" rtlCol="0" anchor="t"/>
          <a:lstStyle/>
          <a:p>
            <a:pPr indent="0" marL="0">
              <a:lnSpc>
                <a:spcPts val="5468"/>
              </a:lnSpc>
              <a:buNone/>
            </a:pPr>
            <a:r>
              <a:rPr lang="en-US" sz="4374" b="1" spc="-87" kern="0" dirty="0">
                <a:solidFill>
                  <a:srgbClr val="000000"/>
                </a:solidFill>
                <a:latin typeface="adonis-web" pitchFamily="34" charset="0"/>
                <a:ea typeface="adonis-web" pitchFamily="34" charset="-122"/>
                <a:cs typeface="adonis-web" pitchFamily="34" charset="-120"/>
              </a:rPr>
              <a:t>E-mail Summary for Sprint Campaign</a:t>
            </a:r>
            <a:endParaRPr lang="en-US" sz="4374" dirty="0"/>
          </a:p>
        </p:txBody>
      </p:sp>
      <p:sp>
        <p:nvSpPr>
          <p:cNvPr id="5" name="Shape 2"/>
          <p:cNvSpPr/>
          <p:nvPr/>
        </p:nvSpPr>
        <p:spPr>
          <a:xfrm>
            <a:off x="2348389" y="2241828"/>
            <a:ext cx="9933503" cy="3213140"/>
          </a:xfrm>
          <a:prstGeom prst="roundRect">
            <a:avLst>
              <a:gd name="adj" fmla="val 3112"/>
            </a:avLst>
          </a:prstGeom>
          <a:noFill/>
          <a:ln w="13811">
            <a:solidFill>
              <a:srgbClr val="000000">
                <a:alpha val="8000"/>
              </a:srgbClr>
            </a:solidFill>
            <a:prstDash val="solid"/>
          </a:ln>
        </p:spPr>
      </p:sp>
      <p:sp>
        <p:nvSpPr>
          <p:cNvPr id="6" name="Shape 3"/>
          <p:cNvSpPr/>
          <p:nvPr/>
        </p:nvSpPr>
        <p:spPr>
          <a:xfrm>
            <a:off x="2362200" y="2255639"/>
            <a:ext cx="9905881" cy="637103"/>
          </a:xfrm>
          <a:prstGeom prst="rect">
            <a:avLst/>
          </a:prstGeom>
          <a:solidFill>
            <a:srgbClr val="FFFFFF">
              <a:alpha val="4000"/>
            </a:srgbClr>
          </a:solidFill>
          <a:ln/>
        </p:spPr>
      </p:sp>
      <p:sp>
        <p:nvSpPr>
          <p:cNvPr id="7" name="Text 4"/>
          <p:cNvSpPr/>
          <p:nvPr/>
        </p:nvSpPr>
        <p:spPr>
          <a:xfrm>
            <a:off x="2584490" y="2396490"/>
            <a:ext cx="4504730"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E-mails Sent</a:t>
            </a:r>
            <a:endParaRPr lang="en-US" sz="1750" dirty="0"/>
          </a:p>
        </p:txBody>
      </p:sp>
      <p:sp>
        <p:nvSpPr>
          <p:cNvPr id="8" name="Text 5"/>
          <p:cNvSpPr/>
          <p:nvPr/>
        </p:nvSpPr>
        <p:spPr>
          <a:xfrm>
            <a:off x="7541181" y="2396490"/>
            <a:ext cx="4504730"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35,067</a:t>
            </a:r>
            <a:endParaRPr lang="en-US" sz="1750" dirty="0"/>
          </a:p>
        </p:txBody>
      </p:sp>
      <p:sp>
        <p:nvSpPr>
          <p:cNvPr id="9" name="Shape 6"/>
          <p:cNvSpPr/>
          <p:nvPr/>
        </p:nvSpPr>
        <p:spPr>
          <a:xfrm>
            <a:off x="2362200" y="2892743"/>
            <a:ext cx="9905881" cy="637103"/>
          </a:xfrm>
          <a:prstGeom prst="rect">
            <a:avLst/>
          </a:prstGeom>
          <a:solidFill>
            <a:srgbClr val="000000">
              <a:alpha val="4000"/>
            </a:srgbClr>
          </a:solidFill>
          <a:ln/>
        </p:spPr>
      </p:sp>
      <p:sp>
        <p:nvSpPr>
          <p:cNvPr id="10" name="Text 7"/>
          <p:cNvSpPr/>
          <p:nvPr/>
        </p:nvSpPr>
        <p:spPr>
          <a:xfrm>
            <a:off x="2584490" y="3033593"/>
            <a:ext cx="4504730"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Opened</a:t>
            </a:r>
            <a:endParaRPr lang="en-US" sz="1750" dirty="0"/>
          </a:p>
        </p:txBody>
      </p:sp>
      <p:sp>
        <p:nvSpPr>
          <p:cNvPr id="11" name="Text 8"/>
          <p:cNvSpPr/>
          <p:nvPr/>
        </p:nvSpPr>
        <p:spPr>
          <a:xfrm>
            <a:off x="7541181" y="3033593"/>
            <a:ext cx="4504730"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6,995</a:t>
            </a:r>
            <a:endParaRPr lang="en-US" sz="1750" dirty="0"/>
          </a:p>
        </p:txBody>
      </p:sp>
      <p:sp>
        <p:nvSpPr>
          <p:cNvPr id="12" name="Shape 9"/>
          <p:cNvSpPr/>
          <p:nvPr/>
        </p:nvSpPr>
        <p:spPr>
          <a:xfrm>
            <a:off x="2362200" y="3529846"/>
            <a:ext cx="9905881" cy="637103"/>
          </a:xfrm>
          <a:prstGeom prst="rect">
            <a:avLst/>
          </a:prstGeom>
          <a:solidFill>
            <a:srgbClr val="FFFFFF">
              <a:alpha val="4000"/>
            </a:srgbClr>
          </a:solidFill>
          <a:ln/>
        </p:spPr>
      </p:sp>
      <p:sp>
        <p:nvSpPr>
          <p:cNvPr id="13" name="Text 10"/>
          <p:cNvSpPr/>
          <p:nvPr/>
        </p:nvSpPr>
        <p:spPr>
          <a:xfrm>
            <a:off x="2584490" y="3670697"/>
            <a:ext cx="4504730"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Clicked</a:t>
            </a:r>
            <a:endParaRPr lang="en-US" sz="1750" dirty="0"/>
          </a:p>
        </p:txBody>
      </p:sp>
      <p:sp>
        <p:nvSpPr>
          <p:cNvPr id="14" name="Text 11"/>
          <p:cNvSpPr/>
          <p:nvPr/>
        </p:nvSpPr>
        <p:spPr>
          <a:xfrm>
            <a:off x="7541181" y="3670697"/>
            <a:ext cx="4504730"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848</a:t>
            </a:r>
            <a:endParaRPr lang="en-US" sz="1750" dirty="0"/>
          </a:p>
        </p:txBody>
      </p:sp>
      <p:sp>
        <p:nvSpPr>
          <p:cNvPr id="15" name="Shape 12"/>
          <p:cNvSpPr/>
          <p:nvPr/>
        </p:nvSpPr>
        <p:spPr>
          <a:xfrm>
            <a:off x="2362200" y="4166949"/>
            <a:ext cx="9905881" cy="637103"/>
          </a:xfrm>
          <a:prstGeom prst="rect">
            <a:avLst/>
          </a:prstGeom>
          <a:solidFill>
            <a:srgbClr val="000000">
              <a:alpha val="4000"/>
            </a:srgbClr>
          </a:solidFill>
          <a:ln/>
        </p:spPr>
      </p:sp>
      <p:sp>
        <p:nvSpPr>
          <p:cNvPr id="16" name="Text 13"/>
          <p:cNvSpPr/>
          <p:nvPr/>
        </p:nvSpPr>
        <p:spPr>
          <a:xfrm>
            <a:off x="2584490" y="4307800"/>
            <a:ext cx="4504730"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Bounced</a:t>
            </a:r>
            <a:endParaRPr lang="en-US" sz="1750" dirty="0"/>
          </a:p>
        </p:txBody>
      </p:sp>
      <p:sp>
        <p:nvSpPr>
          <p:cNvPr id="17" name="Text 14"/>
          <p:cNvSpPr/>
          <p:nvPr/>
        </p:nvSpPr>
        <p:spPr>
          <a:xfrm>
            <a:off x="7541181" y="4307800"/>
            <a:ext cx="4504730"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125</a:t>
            </a:r>
            <a:endParaRPr lang="en-US" sz="1750" dirty="0"/>
          </a:p>
        </p:txBody>
      </p:sp>
      <p:sp>
        <p:nvSpPr>
          <p:cNvPr id="18" name="Shape 15"/>
          <p:cNvSpPr/>
          <p:nvPr/>
        </p:nvSpPr>
        <p:spPr>
          <a:xfrm>
            <a:off x="2362200" y="4804053"/>
            <a:ext cx="9905881" cy="637103"/>
          </a:xfrm>
          <a:prstGeom prst="rect">
            <a:avLst/>
          </a:prstGeom>
          <a:solidFill>
            <a:srgbClr val="FFFFFF">
              <a:alpha val="4000"/>
            </a:srgbClr>
          </a:solidFill>
          <a:ln/>
        </p:spPr>
      </p:sp>
      <p:sp>
        <p:nvSpPr>
          <p:cNvPr id="19" name="Text 16"/>
          <p:cNvSpPr/>
          <p:nvPr/>
        </p:nvSpPr>
        <p:spPr>
          <a:xfrm>
            <a:off x="2584490" y="4944904"/>
            <a:ext cx="4504730"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Unsubscribed</a:t>
            </a:r>
            <a:endParaRPr lang="en-US" sz="1750" dirty="0"/>
          </a:p>
        </p:txBody>
      </p:sp>
      <p:sp>
        <p:nvSpPr>
          <p:cNvPr id="20" name="Text 17"/>
          <p:cNvSpPr/>
          <p:nvPr/>
        </p:nvSpPr>
        <p:spPr>
          <a:xfrm>
            <a:off x="7541181" y="4944904"/>
            <a:ext cx="4504730" cy="355402"/>
          </a:xfrm>
          <a:prstGeom prst="rect">
            <a:avLst/>
          </a:prstGeom>
          <a:noFill/>
          <a:ln/>
        </p:spPr>
        <p:txBody>
          <a:bodyPr wrap="non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92</a:t>
            </a:r>
            <a:endParaRPr lang="en-US" sz="1750" dirty="0"/>
          </a:p>
        </p:txBody>
      </p:sp>
      <p:sp>
        <p:nvSpPr>
          <p:cNvPr id="21" name="Text 18"/>
          <p:cNvSpPr/>
          <p:nvPr/>
        </p:nvSpPr>
        <p:spPr>
          <a:xfrm>
            <a:off x="2348389" y="5704880"/>
            <a:ext cx="9933503" cy="1421606"/>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These numbers provide a detailed snapshot of our email campaign's reach and engagement. The majority of recipients opened our emails, showcasing a strong initial interest. However, there is room for improvement in increasing the Click Rate. Additionally, the number of unsubscribes is something to keep an eye on, and we may need to adjust our messaging or frequency to better align with our subscribers' preferences.</a:t>
            </a:r>
            <a:endParaRPr lang="en-US" sz="1750"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12139493"/>
          </a:xfrm>
          <a:prstGeom prst="rect">
            <a:avLst/>
          </a:prstGeom>
          <a:solidFill>
            <a:srgbClr val="FFFFFF">
              <a:alpha val="75000"/>
            </a:srgbClr>
          </a:solidFill>
          <a:ln w="9644">
            <a:solidFill>
              <a:srgbClr val="FFFFFF">
                <a:alpha val="64000"/>
              </a:srgbClr>
            </a:solidFill>
            <a:prstDash val="solid"/>
          </a:ln>
        </p:spPr>
      </p:sp>
      <p:pic>
        <p:nvPicPr>
          <p:cNvPr id="4" name="Image 1" descr="preencoded.png">    </p:cNvPr>
          <p:cNvPicPr>
            <a:picLocks noChangeAspect="1"/>
          </p:cNvPicPr>
          <p:nvPr/>
        </p:nvPicPr>
        <p:blipFill>
          <a:blip r:embed="rId2"/>
          <a:stretch>
            <a:fillRect/>
          </a:stretch>
        </p:blipFill>
        <p:spPr>
          <a:xfrm>
            <a:off x="0" y="0"/>
            <a:ext cx="14630400" cy="12139493"/>
          </a:xfrm>
          <a:prstGeom prst="rect">
            <a:avLst/>
          </a:prstGeom>
        </p:spPr>
      </p:pic>
      <p:sp>
        <p:nvSpPr>
          <p:cNvPr id="5" name="Shape 1"/>
          <p:cNvSpPr/>
          <p:nvPr/>
        </p:nvSpPr>
        <p:spPr>
          <a:xfrm>
            <a:off x="0" y="0"/>
            <a:ext cx="14630400" cy="12139493"/>
          </a:xfrm>
          <a:prstGeom prst="rect">
            <a:avLst/>
          </a:prstGeom>
          <a:solidFill>
            <a:srgbClr val="FFFFFF">
              <a:alpha val="85000"/>
            </a:srgbClr>
          </a:solidFill>
          <a:ln/>
        </p:spPr>
      </p:sp>
      <p:sp>
        <p:nvSpPr>
          <p:cNvPr id="6" name="Text 2"/>
          <p:cNvSpPr/>
          <p:nvPr/>
        </p:nvSpPr>
        <p:spPr>
          <a:xfrm>
            <a:off x="3838456" y="427673"/>
            <a:ext cx="4834414" cy="486013"/>
          </a:xfrm>
          <a:prstGeom prst="rect">
            <a:avLst/>
          </a:prstGeom>
          <a:noFill/>
          <a:ln/>
        </p:spPr>
        <p:txBody>
          <a:bodyPr wrap="none" rtlCol="0" anchor="t"/>
          <a:lstStyle/>
          <a:p>
            <a:pPr indent="0" marL="0">
              <a:lnSpc>
                <a:spcPts val="3827"/>
              </a:lnSpc>
              <a:buNone/>
            </a:pPr>
            <a:r>
              <a:rPr lang="en-US" sz="3062" b="1" spc="-61" kern="0" dirty="0">
                <a:solidFill>
                  <a:srgbClr val="000000"/>
                </a:solidFill>
                <a:latin typeface="adonis-web" pitchFamily="34" charset="0"/>
                <a:ea typeface="adonis-web" pitchFamily="34" charset="-122"/>
                <a:cs typeface="adonis-web" pitchFamily="34" charset="-120"/>
              </a:rPr>
              <a:t>Email Campaign Effectiveness</a:t>
            </a:r>
            <a:endParaRPr lang="en-US" sz="3062" dirty="0"/>
          </a:p>
        </p:txBody>
      </p:sp>
      <p:sp>
        <p:nvSpPr>
          <p:cNvPr id="7" name="Shape 3"/>
          <p:cNvSpPr/>
          <p:nvPr/>
        </p:nvSpPr>
        <p:spPr>
          <a:xfrm>
            <a:off x="3838456" y="1146929"/>
            <a:ext cx="6953488" cy="1370528"/>
          </a:xfrm>
          <a:prstGeom prst="roundRect">
            <a:avLst>
              <a:gd name="adj" fmla="val 5107"/>
            </a:avLst>
          </a:prstGeom>
          <a:noFill/>
          <a:ln w="9644">
            <a:solidFill>
              <a:srgbClr val="000000">
                <a:alpha val="8000"/>
              </a:srgbClr>
            </a:solidFill>
            <a:prstDash val="solid"/>
          </a:ln>
        </p:spPr>
      </p:sp>
      <p:sp>
        <p:nvSpPr>
          <p:cNvPr id="8" name="Shape 4"/>
          <p:cNvSpPr/>
          <p:nvPr/>
        </p:nvSpPr>
        <p:spPr>
          <a:xfrm>
            <a:off x="3848100" y="1156573"/>
            <a:ext cx="6933486" cy="450413"/>
          </a:xfrm>
          <a:prstGeom prst="rect">
            <a:avLst/>
          </a:prstGeom>
          <a:solidFill>
            <a:srgbClr val="FFFFFF">
              <a:alpha val="4000"/>
            </a:srgbClr>
          </a:solidFill>
          <a:ln/>
        </p:spPr>
      </p:sp>
      <p:sp>
        <p:nvSpPr>
          <p:cNvPr id="9" name="Text 5"/>
          <p:cNvSpPr/>
          <p:nvPr/>
        </p:nvSpPr>
        <p:spPr>
          <a:xfrm>
            <a:off x="4004429" y="1257419"/>
            <a:ext cx="1996083" cy="248722"/>
          </a:xfrm>
          <a:prstGeom prst="rect">
            <a:avLst/>
          </a:prstGeom>
          <a:noFill/>
          <a:ln/>
        </p:spPr>
        <p:txBody>
          <a:bodyPr wrap="none" rtlCol="0" anchor="t"/>
          <a:lstStyle/>
          <a:p>
            <a:pPr indent="0" marL="0">
              <a:lnSpc>
                <a:spcPts val="1960"/>
              </a:lnSpc>
              <a:buNone/>
            </a:pPr>
            <a:endParaRPr lang="en-US" sz="1225" dirty="0"/>
          </a:p>
        </p:txBody>
      </p:sp>
      <p:sp>
        <p:nvSpPr>
          <p:cNvPr id="10" name="Text 6"/>
          <p:cNvSpPr/>
          <p:nvPr/>
        </p:nvSpPr>
        <p:spPr>
          <a:xfrm>
            <a:off x="6319123" y="1257419"/>
            <a:ext cx="1992273" cy="248722"/>
          </a:xfrm>
          <a:prstGeom prst="rect">
            <a:avLst/>
          </a:prstGeom>
          <a:noFill/>
          <a:ln/>
        </p:spPr>
        <p:txBody>
          <a:bodyPr wrap="none" rtlCol="0" anchor="t"/>
          <a:lstStyle/>
          <a:p>
            <a:pPr indent="0" marL="0">
              <a:lnSpc>
                <a:spcPts val="1960"/>
              </a:lnSpc>
              <a:buNone/>
            </a:pPr>
            <a:r>
              <a:rPr lang="en-US" sz="1225" spc="-24" kern="0" dirty="0">
                <a:solidFill>
                  <a:srgbClr val="272525"/>
                </a:solidFill>
                <a:latin typeface="Source Sans Pro" pitchFamily="34" charset="0"/>
                <a:ea typeface="Source Sans Pro" pitchFamily="34" charset="-122"/>
                <a:cs typeface="Source Sans Pro" pitchFamily="34" charset="-120"/>
              </a:rPr>
              <a:t>Campaign Value</a:t>
            </a:r>
            <a:endParaRPr lang="en-US" sz="1225" dirty="0"/>
          </a:p>
        </p:txBody>
      </p:sp>
      <p:sp>
        <p:nvSpPr>
          <p:cNvPr id="11" name="Text 7"/>
          <p:cNvSpPr/>
          <p:nvPr/>
        </p:nvSpPr>
        <p:spPr>
          <a:xfrm>
            <a:off x="8630007" y="1257419"/>
            <a:ext cx="1996083" cy="248722"/>
          </a:xfrm>
          <a:prstGeom prst="rect">
            <a:avLst/>
          </a:prstGeom>
          <a:noFill/>
          <a:ln/>
        </p:spPr>
        <p:txBody>
          <a:bodyPr wrap="none" rtlCol="0" anchor="t"/>
          <a:lstStyle/>
          <a:p>
            <a:pPr indent="0" marL="0">
              <a:lnSpc>
                <a:spcPts val="1960"/>
              </a:lnSpc>
              <a:buNone/>
            </a:pPr>
            <a:r>
              <a:rPr lang="en-US" sz="1225" spc="-24" kern="0" dirty="0">
                <a:solidFill>
                  <a:srgbClr val="272525"/>
                </a:solidFill>
                <a:latin typeface="Source Sans Pro" pitchFamily="34" charset="0"/>
                <a:ea typeface="Source Sans Pro" pitchFamily="34" charset="-122"/>
                <a:cs typeface="Source Sans Pro" pitchFamily="34" charset="-120"/>
              </a:rPr>
              <a:t>Benchmark KPI</a:t>
            </a:r>
            <a:endParaRPr lang="en-US" sz="1225" dirty="0"/>
          </a:p>
        </p:txBody>
      </p:sp>
      <p:sp>
        <p:nvSpPr>
          <p:cNvPr id="12" name="Shape 8"/>
          <p:cNvSpPr/>
          <p:nvPr/>
        </p:nvSpPr>
        <p:spPr>
          <a:xfrm>
            <a:off x="3848100" y="1606987"/>
            <a:ext cx="6933486" cy="450413"/>
          </a:xfrm>
          <a:prstGeom prst="rect">
            <a:avLst/>
          </a:prstGeom>
          <a:solidFill>
            <a:srgbClr val="000000">
              <a:alpha val="4000"/>
            </a:srgbClr>
          </a:solidFill>
          <a:ln/>
        </p:spPr>
      </p:sp>
      <p:sp>
        <p:nvSpPr>
          <p:cNvPr id="13" name="Text 9"/>
          <p:cNvSpPr/>
          <p:nvPr/>
        </p:nvSpPr>
        <p:spPr>
          <a:xfrm>
            <a:off x="4004429" y="1707832"/>
            <a:ext cx="1996083" cy="248722"/>
          </a:xfrm>
          <a:prstGeom prst="rect">
            <a:avLst/>
          </a:prstGeom>
          <a:noFill/>
          <a:ln/>
        </p:spPr>
        <p:txBody>
          <a:bodyPr wrap="none" rtlCol="0" anchor="t"/>
          <a:lstStyle/>
          <a:p>
            <a:pPr indent="0" marL="0">
              <a:lnSpc>
                <a:spcPts val="1960"/>
              </a:lnSpc>
              <a:buNone/>
            </a:pPr>
            <a:r>
              <a:rPr lang="en-US" sz="1225" spc="-24" kern="0" dirty="0">
                <a:solidFill>
                  <a:srgbClr val="272525"/>
                </a:solidFill>
                <a:latin typeface="Source Sans Pro" pitchFamily="34" charset="0"/>
                <a:ea typeface="Source Sans Pro" pitchFamily="34" charset="-122"/>
                <a:cs typeface="Source Sans Pro" pitchFamily="34" charset="-120"/>
              </a:rPr>
              <a:t>Click Rate</a:t>
            </a:r>
            <a:endParaRPr lang="en-US" sz="1225" dirty="0"/>
          </a:p>
        </p:txBody>
      </p:sp>
      <p:sp>
        <p:nvSpPr>
          <p:cNvPr id="14" name="Text 10"/>
          <p:cNvSpPr/>
          <p:nvPr/>
        </p:nvSpPr>
        <p:spPr>
          <a:xfrm>
            <a:off x="6319123" y="1707832"/>
            <a:ext cx="1992273" cy="248722"/>
          </a:xfrm>
          <a:prstGeom prst="rect">
            <a:avLst/>
          </a:prstGeom>
          <a:noFill/>
          <a:ln/>
        </p:spPr>
        <p:txBody>
          <a:bodyPr wrap="none" rtlCol="0" anchor="t"/>
          <a:lstStyle/>
          <a:p>
            <a:pPr indent="0" marL="0">
              <a:lnSpc>
                <a:spcPts val="1960"/>
              </a:lnSpc>
              <a:buNone/>
            </a:pPr>
            <a:r>
              <a:rPr lang="en-US" sz="1225" spc="-24" kern="0" dirty="0">
                <a:solidFill>
                  <a:srgbClr val="272525"/>
                </a:solidFill>
                <a:latin typeface="Source Sans Pro" pitchFamily="34" charset="0"/>
                <a:ea typeface="Source Sans Pro" pitchFamily="34" charset="-122"/>
                <a:cs typeface="Source Sans Pro" pitchFamily="34" charset="-120"/>
              </a:rPr>
              <a:t>2%</a:t>
            </a:r>
            <a:endParaRPr lang="en-US" sz="1225" dirty="0"/>
          </a:p>
        </p:txBody>
      </p:sp>
      <p:sp>
        <p:nvSpPr>
          <p:cNvPr id="15" name="Text 11"/>
          <p:cNvSpPr/>
          <p:nvPr/>
        </p:nvSpPr>
        <p:spPr>
          <a:xfrm>
            <a:off x="8630007" y="1707832"/>
            <a:ext cx="1996083" cy="248722"/>
          </a:xfrm>
          <a:prstGeom prst="rect">
            <a:avLst/>
          </a:prstGeom>
          <a:noFill/>
          <a:ln/>
        </p:spPr>
        <p:txBody>
          <a:bodyPr wrap="none" rtlCol="0" anchor="t"/>
          <a:lstStyle/>
          <a:p>
            <a:pPr indent="0" marL="0">
              <a:lnSpc>
                <a:spcPts val="1960"/>
              </a:lnSpc>
              <a:buNone/>
            </a:pPr>
            <a:r>
              <a:rPr lang="en-US" sz="1225" spc="-24" kern="0" dirty="0">
                <a:solidFill>
                  <a:srgbClr val="272525"/>
                </a:solidFill>
                <a:latin typeface="Source Sans Pro" pitchFamily="34" charset="0"/>
                <a:ea typeface="Source Sans Pro" pitchFamily="34" charset="-122"/>
                <a:cs typeface="Source Sans Pro" pitchFamily="34" charset="-120"/>
              </a:rPr>
              <a:t>8%</a:t>
            </a:r>
            <a:endParaRPr lang="en-US" sz="1225" dirty="0"/>
          </a:p>
        </p:txBody>
      </p:sp>
      <p:sp>
        <p:nvSpPr>
          <p:cNvPr id="16" name="Shape 12"/>
          <p:cNvSpPr/>
          <p:nvPr/>
        </p:nvSpPr>
        <p:spPr>
          <a:xfrm>
            <a:off x="3848100" y="2057400"/>
            <a:ext cx="6933486" cy="450413"/>
          </a:xfrm>
          <a:prstGeom prst="rect">
            <a:avLst/>
          </a:prstGeom>
          <a:solidFill>
            <a:srgbClr val="FFFFFF">
              <a:alpha val="4000"/>
            </a:srgbClr>
          </a:solidFill>
          <a:ln/>
        </p:spPr>
      </p:sp>
      <p:sp>
        <p:nvSpPr>
          <p:cNvPr id="17" name="Text 13"/>
          <p:cNvSpPr/>
          <p:nvPr/>
        </p:nvSpPr>
        <p:spPr>
          <a:xfrm>
            <a:off x="4004429" y="2158246"/>
            <a:ext cx="1996083" cy="248722"/>
          </a:xfrm>
          <a:prstGeom prst="rect">
            <a:avLst/>
          </a:prstGeom>
          <a:noFill/>
          <a:ln/>
        </p:spPr>
        <p:txBody>
          <a:bodyPr wrap="none" rtlCol="0" anchor="t"/>
          <a:lstStyle/>
          <a:p>
            <a:pPr indent="0" marL="0">
              <a:lnSpc>
                <a:spcPts val="1960"/>
              </a:lnSpc>
              <a:buNone/>
            </a:pPr>
            <a:r>
              <a:rPr lang="en-US" sz="1225" spc="-24" kern="0" dirty="0">
                <a:solidFill>
                  <a:srgbClr val="272525"/>
                </a:solidFill>
                <a:latin typeface="Source Sans Pro" pitchFamily="34" charset="0"/>
                <a:ea typeface="Source Sans Pro" pitchFamily="34" charset="-122"/>
                <a:cs typeface="Source Sans Pro" pitchFamily="34" charset="-120"/>
              </a:rPr>
              <a:t>Open Rate</a:t>
            </a:r>
            <a:endParaRPr lang="en-US" sz="1225" dirty="0"/>
          </a:p>
        </p:txBody>
      </p:sp>
      <p:sp>
        <p:nvSpPr>
          <p:cNvPr id="18" name="Text 14"/>
          <p:cNvSpPr/>
          <p:nvPr/>
        </p:nvSpPr>
        <p:spPr>
          <a:xfrm>
            <a:off x="6319123" y="2158246"/>
            <a:ext cx="1992273" cy="248722"/>
          </a:xfrm>
          <a:prstGeom prst="rect">
            <a:avLst/>
          </a:prstGeom>
          <a:noFill/>
          <a:ln/>
        </p:spPr>
        <p:txBody>
          <a:bodyPr wrap="none" rtlCol="0" anchor="t"/>
          <a:lstStyle/>
          <a:p>
            <a:pPr indent="0" marL="0">
              <a:lnSpc>
                <a:spcPts val="1960"/>
              </a:lnSpc>
              <a:buNone/>
            </a:pPr>
            <a:r>
              <a:rPr lang="en-US" sz="1225" spc="-24" kern="0" dirty="0">
                <a:solidFill>
                  <a:srgbClr val="272525"/>
                </a:solidFill>
                <a:latin typeface="Source Sans Pro" pitchFamily="34" charset="0"/>
                <a:ea typeface="Source Sans Pro" pitchFamily="34" charset="-122"/>
                <a:cs typeface="Source Sans Pro" pitchFamily="34" charset="-120"/>
              </a:rPr>
              <a:t>20%</a:t>
            </a:r>
            <a:endParaRPr lang="en-US" sz="1225" dirty="0"/>
          </a:p>
        </p:txBody>
      </p:sp>
      <p:sp>
        <p:nvSpPr>
          <p:cNvPr id="19" name="Text 15"/>
          <p:cNvSpPr/>
          <p:nvPr/>
        </p:nvSpPr>
        <p:spPr>
          <a:xfrm>
            <a:off x="8630007" y="2158246"/>
            <a:ext cx="1996083" cy="248722"/>
          </a:xfrm>
          <a:prstGeom prst="rect">
            <a:avLst/>
          </a:prstGeom>
          <a:noFill/>
          <a:ln/>
        </p:spPr>
        <p:txBody>
          <a:bodyPr wrap="none" rtlCol="0" anchor="t"/>
          <a:lstStyle/>
          <a:p>
            <a:pPr indent="0" marL="0">
              <a:lnSpc>
                <a:spcPts val="1960"/>
              </a:lnSpc>
              <a:buNone/>
            </a:pPr>
            <a:r>
              <a:rPr lang="en-US" sz="1225" spc="-24" kern="0" dirty="0">
                <a:solidFill>
                  <a:srgbClr val="272525"/>
                </a:solidFill>
                <a:latin typeface="Source Sans Pro" pitchFamily="34" charset="0"/>
                <a:ea typeface="Source Sans Pro" pitchFamily="34" charset="-122"/>
                <a:cs typeface="Source Sans Pro" pitchFamily="34" charset="-120"/>
              </a:rPr>
              <a:t>18%</a:t>
            </a:r>
            <a:endParaRPr lang="en-US" sz="1225" dirty="0"/>
          </a:p>
        </p:txBody>
      </p:sp>
      <p:pic>
        <p:nvPicPr>
          <p:cNvPr id="20" name="Image 2" descr="preencoded.png">    </p:cNvPr>
          <p:cNvPicPr>
            <a:picLocks noChangeAspect="1"/>
          </p:cNvPicPr>
          <p:nvPr/>
        </p:nvPicPr>
        <p:blipFill>
          <a:blip r:embed="rId3"/>
          <a:stretch>
            <a:fillRect/>
          </a:stretch>
        </p:blipFill>
        <p:spPr>
          <a:xfrm>
            <a:off x="3838456" y="2692360"/>
            <a:ext cx="6953488" cy="4666059"/>
          </a:xfrm>
          <a:prstGeom prst="rect">
            <a:avLst/>
          </a:prstGeom>
        </p:spPr>
      </p:pic>
      <p:sp>
        <p:nvSpPr>
          <p:cNvPr id="21" name="Text 16"/>
          <p:cNvSpPr/>
          <p:nvPr/>
        </p:nvSpPr>
        <p:spPr>
          <a:xfrm>
            <a:off x="3838456" y="7533323"/>
            <a:ext cx="6953488" cy="248722"/>
          </a:xfrm>
          <a:prstGeom prst="rect">
            <a:avLst/>
          </a:prstGeom>
          <a:noFill/>
          <a:ln/>
        </p:spPr>
        <p:txBody>
          <a:bodyPr wrap="none" rtlCol="0" anchor="t"/>
          <a:lstStyle/>
          <a:p>
            <a:pPr indent="0" marL="0">
              <a:lnSpc>
                <a:spcPts val="1960"/>
              </a:lnSpc>
              <a:buNone/>
            </a:pPr>
            <a:endParaRPr lang="en-US" sz="1225" dirty="0"/>
          </a:p>
        </p:txBody>
      </p:sp>
      <p:sp>
        <p:nvSpPr>
          <p:cNvPr id="22" name="Text 17"/>
          <p:cNvSpPr/>
          <p:nvPr/>
        </p:nvSpPr>
        <p:spPr>
          <a:xfrm>
            <a:off x="3838456" y="7956947"/>
            <a:ext cx="6953488" cy="497443"/>
          </a:xfrm>
          <a:prstGeom prst="rect">
            <a:avLst/>
          </a:prstGeom>
          <a:noFill/>
          <a:ln/>
        </p:spPr>
        <p:txBody>
          <a:bodyPr wrap="square" rtlCol="0" anchor="t"/>
          <a:lstStyle/>
          <a:p>
            <a:pPr indent="0" marL="0">
              <a:lnSpc>
                <a:spcPts val="1960"/>
              </a:lnSpc>
              <a:buNone/>
            </a:pPr>
            <a:r>
              <a:rPr lang="en-US" sz="1225" spc="-24" kern="0" dirty="0">
                <a:solidFill>
                  <a:srgbClr val="272525"/>
                </a:solidFill>
                <a:latin typeface="Source Sans Pro" pitchFamily="34" charset="0"/>
                <a:ea typeface="Source Sans Pro" pitchFamily="34" charset="-122"/>
                <a:cs typeface="Source Sans Pro" pitchFamily="34" charset="-120"/>
              </a:rPr>
              <a:t>Let's delve into the performance of our recent email campaign for Sprint scooters based on the provided key performance indicators (KPIs) and benchmark values.</a:t>
            </a:r>
            <a:endParaRPr lang="en-US" sz="1225" dirty="0"/>
          </a:p>
        </p:txBody>
      </p:sp>
      <p:sp>
        <p:nvSpPr>
          <p:cNvPr id="23" name="Text 18"/>
          <p:cNvSpPr/>
          <p:nvPr/>
        </p:nvSpPr>
        <p:spPr>
          <a:xfrm>
            <a:off x="3838456" y="8687633"/>
            <a:ext cx="1866424" cy="291703"/>
          </a:xfrm>
          <a:prstGeom prst="rect">
            <a:avLst/>
          </a:prstGeom>
          <a:noFill/>
          <a:ln/>
        </p:spPr>
        <p:txBody>
          <a:bodyPr wrap="none" rtlCol="0" anchor="t"/>
          <a:lstStyle/>
          <a:p>
            <a:pPr indent="0" marL="0">
              <a:lnSpc>
                <a:spcPts val="2296"/>
              </a:lnSpc>
              <a:buNone/>
            </a:pPr>
            <a:r>
              <a:rPr lang="en-US" sz="1837" b="1" spc="-37" kern="0" dirty="0">
                <a:solidFill>
                  <a:srgbClr val="000000"/>
                </a:solidFill>
                <a:latin typeface="adonis-web" pitchFamily="34" charset="0"/>
                <a:ea typeface="adonis-web" pitchFamily="34" charset="-122"/>
                <a:cs typeface="adonis-web" pitchFamily="34" charset="-120"/>
              </a:rPr>
              <a:t>Click Rate:</a:t>
            </a:r>
            <a:endParaRPr lang="en-US" sz="1837" dirty="0"/>
          </a:p>
        </p:txBody>
      </p:sp>
      <p:sp>
        <p:nvSpPr>
          <p:cNvPr id="24" name="Text 19"/>
          <p:cNvSpPr/>
          <p:nvPr/>
        </p:nvSpPr>
        <p:spPr>
          <a:xfrm>
            <a:off x="3838456" y="9212580"/>
            <a:ext cx="6953488" cy="994886"/>
          </a:xfrm>
          <a:prstGeom prst="rect">
            <a:avLst/>
          </a:prstGeom>
          <a:noFill/>
          <a:ln/>
        </p:spPr>
        <p:txBody>
          <a:bodyPr wrap="square" rtlCol="0" anchor="t"/>
          <a:lstStyle/>
          <a:p>
            <a:pPr indent="0" marL="0">
              <a:lnSpc>
                <a:spcPts val="1960"/>
              </a:lnSpc>
              <a:buNone/>
            </a:pPr>
            <a:r>
              <a:rPr lang="en-US" sz="1225" spc="-24" kern="0" dirty="0">
                <a:solidFill>
                  <a:srgbClr val="272525"/>
                </a:solidFill>
                <a:latin typeface="Source Sans Pro" pitchFamily="34" charset="0"/>
                <a:ea typeface="Source Sans Pro" pitchFamily="34" charset="-122"/>
                <a:cs typeface="Source Sans Pro" pitchFamily="34" charset="-120"/>
              </a:rPr>
              <a:t>The Click Rate, representing the proportion of recipients who clicked on the provided links, is a critical metric indicating active engagement. Our campaign achieved a Click Rate of 2%, which falls below the industry benchmark of 8%. While we did garner clicks, there is an opportunity to enhance engagement and drive more interactions.</a:t>
            </a:r>
            <a:endParaRPr lang="en-US" sz="1225" dirty="0"/>
          </a:p>
        </p:txBody>
      </p:sp>
      <p:sp>
        <p:nvSpPr>
          <p:cNvPr id="25" name="Text 20"/>
          <p:cNvSpPr/>
          <p:nvPr/>
        </p:nvSpPr>
        <p:spPr>
          <a:xfrm>
            <a:off x="3838456" y="10440710"/>
            <a:ext cx="1866424" cy="291703"/>
          </a:xfrm>
          <a:prstGeom prst="rect">
            <a:avLst/>
          </a:prstGeom>
          <a:noFill/>
          <a:ln/>
        </p:spPr>
        <p:txBody>
          <a:bodyPr wrap="none" rtlCol="0" anchor="t"/>
          <a:lstStyle/>
          <a:p>
            <a:pPr indent="0" marL="0">
              <a:lnSpc>
                <a:spcPts val="2296"/>
              </a:lnSpc>
              <a:buNone/>
            </a:pPr>
            <a:r>
              <a:rPr lang="en-US" sz="1837" b="1" spc="-37" kern="0" dirty="0">
                <a:solidFill>
                  <a:srgbClr val="000000"/>
                </a:solidFill>
                <a:latin typeface="adonis-web" pitchFamily="34" charset="0"/>
                <a:ea typeface="adonis-web" pitchFamily="34" charset="-122"/>
                <a:cs typeface="adonis-web" pitchFamily="34" charset="-120"/>
              </a:rPr>
              <a:t>Open Rate:</a:t>
            </a:r>
            <a:endParaRPr lang="en-US" sz="1837" dirty="0"/>
          </a:p>
        </p:txBody>
      </p:sp>
      <p:sp>
        <p:nvSpPr>
          <p:cNvPr id="26" name="Text 21"/>
          <p:cNvSpPr/>
          <p:nvPr/>
        </p:nvSpPr>
        <p:spPr>
          <a:xfrm>
            <a:off x="3838456" y="10965656"/>
            <a:ext cx="6953488" cy="746165"/>
          </a:xfrm>
          <a:prstGeom prst="rect">
            <a:avLst/>
          </a:prstGeom>
          <a:noFill/>
          <a:ln/>
        </p:spPr>
        <p:txBody>
          <a:bodyPr wrap="square" rtlCol="0" anchor="t"/>
          <a:lstStyle/>
          <a:p>
            <a:pPr indent="0" marL="0">
              <a:lnSpc>
                <a:spcPts val="1960"/>
              </a:lnSpc>
              <a:buNone/>
            </a:pPr>
            <a:r>
              <a:rPr lang="en-US" sz="1225" spc="-24" kern="0" dirty="0">
                <a:solidFill>
                  <a:srgbClr val="272525"/>
                </a:solidFill>
                <a:latin typeface="Source Sans Pro" pitchFamily="34" charset="0"/>
                <a:ea typeface="Source Sans Pro" pitchFamily="34" charset="-122"/>
                <a:cs typeface="Source Sans Pro" pitchFamily="34" charset="-120"/>
              </a:rPr>
              <a:t>The Open Rate, reflecting the percentage of recipients who opened our Sprint scooter-related emails, is a key indicator of initial engagement. Our campaign excelled with an Open Rate of 20%, surpassing the industry benchmark of 18%. This suggests that our emails were effective in capturing the attention of our audience.</a:t>
            </a:r>
            <a:endParaRPr lang="en-US" sz="1225" dirty="0"/>
          </a:p>
        </p:txBody>
      </p:sp>
      <p:pic>
        <p:nvPicPr>
          <p:cNvPr id="27"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31862"/>
          </a:xfrm>
          <a:prstGeom prst="rect">
            <a:avLst/>
          </a:prstGeom>
          <a:solidFill>
            <a:srgbClr val="FFFFFF">
              <a:alpha val="75000"/>
            </a:srgbClr>
          </a:solidFill>
          <a:ln w="10239">
            <a:solidFill>
              <a:srgbClr val="FFFFFF">
                <a:alpha val="64000"/>
              </a:srgbClr>
            </a:solidFill>
            <a:prstDash val="solid"/>
          </a:ln>
        </p:spPr>
      </p:sp>
      <p:sp>
        <p:nvSpPr>
          <p:cNvPr id="4" name="Text 1"/>
          <p:cNvSpPr/>
          <p:nvPr/>
        </p:nvSpPr>
        <p:spPr>
          <a:xfrm>
            <a:off x="3651171" y="450771"/>
            <a:ext cx="3578662" cy="512207"/>
          </a:xfrm>
          <a:prstGeom prst="rect">
            <a:avLst/>
          </a:prstGeom>
          <a:noFill/>
          <a:ln/>
        </p:spPr>
        <p:txBody>
          <a:bodyPr wrap="none" rtlCol="0" anchor="t"/>
          <a:lstStyle/>
          <a:p>
            <a:pPr indent="0" marL="0">
              <a:lnSpc>
                <a:spcPts val="4033"/>
              </a:lnSpc>
              <a:buNone/>
            </a:pPr>
            <a:r>
              <a:rPr lang="en-US" sz="3227" b="1" spc="-65" kern="0" dirty="0">
                <a:solidFill>
                  <a:srgbClr val="000000"/>
                </a:solidFill>
                <a:latin typeface="adonis-web" pitchFamily="34" charset="0"/>
                <a:ea typeface="adonis-web" pitchFamily="34" charset="-122"/>
                <a:cs typeface="adonis-web" pitchFamily="34" charset="-120"/>
              </a:rPr>
              <a:t>Engagement Booster</a:t>
            </a:r>
            <a:endParaRPr lang="en-US" sz="3227" dirty="0"/>
          </a:p>
        </p:txBody>
      </p:sp>
      <p:sp>
        <p:nvSpPr>
          <p:cNvPr id="5" name="Shape 2"/>
          <p:cNvSpPr/>
          <p:nvPr/>
        </p:nvSpPr>
        <p:spPr>
          <a:xfrm>
            <a:off x="3880723" y="1208842"/>
            <a:ext cx="32742" cy="6572250"/>
          </a:xfrm>
          <a:prstGeom prst="roundRect">
            <a:avLst>
              <a:gd name="adj" fmla="val 225285"/>
            </a:avLst>
          </a:prstGeom>
          <a:solidFill>
            <a:srgbClr val="E1A9EF"/>
          </a:solidFill>
          <a:ln/>
        </p:spPr>
      </p:sp>
      <p:sp>
        <p:nvSpPr>
          <p:cNvPr id="6" name="Shape 3"/>
          <p:cNvSpPr/>
          <p:nvPr/>
        </p:nvSpPr>
        <p:spPr>
          <a:xfrm>
            <a:off x="4081403" y="1530370"/>
            <a:ext cx="573643" cy="32742"/>
          </a:xfrm>
          <a:prstGeom prst="roundRect">
            <a:avLst>
              <a:gd name="adj" fmla="val 225285"/>
            </a:avLst>
          </a:prstGeom>
          <a:solidFill>
            <a:srgbClr val="E1A9EF"/>
          </a:solidFill>
          <a:ln/>
        </p:spPr>
      </p:sp>
      <p:sp>
        <p:nvSpPr>
          <p:cNvPr id="7" name="Shape 4"/>
          <p:cNvSpPr/>
          <p:nvPr/>
        </p:nvSpPr>
        <p:spPr>
          <a:xfrm>
            <a:off x="3712666" y="1362432"/>
            <a:ext cx="368737" cy="368737"/>
          </a:xfrm>
          <a:prstGeom prst="roundRect">
            <a:avLst>
              <a:gd name="adj" fmla="val 20004"/>
            </a:avLst>
          </a:prstGeom>
          <a:solidFill>
            <a:srgbClr val="F0D4F7"/>
          </a:solidFill>
          <a:ln w="10239">
            <a:solidFill>
              <a:srgbClr val="E1A9EF"/>
            </a:solidFill>
            <a:prstDash val="solid"/>
          </a:ln>
        </p:spPr>
      </p:sp>
      <p:sp>
        <p:nvSpPr>
          <p:cNvPr id="8" name="Text 5"/>
          <p:cNvSpPr/>
          <p:nvPr/>
        </p:nvSpPr>
        <p:spPr>
          <a:xfrm>
            <a:off x="3830895" y="1393150"/>
            <a:ext cx="132278" cy="307300"/>
          </a:xfrm>
          <a:prstGeom prst="rect">
            <a:avLst/>
          </a:prstGeom>
          <a:noFill/>
          <a:ln/>
        </p:spPr>
        <p:txBody>
          <a:bodyPr wrap="none" rtlCol="0" anchor="t"/>
          <a:lstStyle/>
          <a:p>
            <a:pPr algn="ctr" indent="0" marL="0">
              <a:lnSpc>
                <a:spcPts val="2420"/>
              </a:lnSpc>
              <a:buNone/>
            </a:pPr>
            <a:r>
              <a:rPr lang="en-US" sz="1936" b="1" spc="-39" kern="0" dirty="0">
                <a:solidFill>
                  <a:srgbClr val="272525"/>
                </a:solidFill>
                <a:latin typeface="adonis-web" pitchFamily="34" charset="0"/>
                <a:ea typeface="adonis-web" pitchFamily="34" charset="-122"/>
                <a:cs typeface="adonis-web" pitchFamily="34" charset="-120"/>
              </a:rPr>
              <a:t>1</a:t>
            </a:r>
            <a:endParaRPr lang="en-US" sz="1936" dirty="0"/>
          </a:p>
        </p:txBody>
      </p:sp>
      <p:sp>
        <p:nvSpPr>
          <p:cNvPr id="9" name="Text 6"/>
          <p:cNvSpPr/>
          <p:nvPr/>
        </p:nvSpPr>
        <p:spPr>
          <a:xfrm>
            <a:off x="4798576" y="1372672"/>
            <a:ext cx="2393394" cy="307300"/>
          </a:xfrm>
          <a:prstGeom prst="rect">
            <a:avLst/>
          </a:prstGeom>
          <a:noFill/>
          <a:ln/>
        </p:spPr>
        <p:txBody>
          <a:bodyPr wrap="none" rtlCol="0" anchor="t"/>
          <a:lstStyle/>
          <a:p>
            <a:pPr algn="l" indent="0" marL="0">
              <a:lnSpc>
                <a:spcPts val="2420"/>
              </a:lnSpc>
              <a:buNone/>
            </a:pPr>
            <a:r>
              <a:rPr lang="en-US" sz="1936" b="1" spc="-39" kern="0" dirty="0">
                <a:solidFill>
                  <a:srgbClr val="272525"/>
                </a:solidFill>
                <a:latin typeface="adonis-web" pitchFamily="34" charset="0"/>
                <a:ea typeface="adonis-web" pitchFamily="34" charset="-122"/>
                <a:cs typeface="adonis-web" pitchFamily="34" charset="-120"/>
              </a:rPr>
              <a:t>Enhancing Engagement</a:t>
            </a:r>
            <a:endParaRPr lang="en-US" sz="1936" dirty="0"/>
          </a:p>
        </p:txBody>
      </p:sp>
      <p:sp>
        <p:nvSpPr>
          <p:cNvPr id="10" name="Text 7"/>
          <p:cNvSpPr/>
          <p:nvPr/>
        </p:nvSpPr>
        <p:spPr>
          <a:xfrm>
            <a:off x="4798576" y="1778318"/>
            <a:ext cx="6180653" cy="786884"/>
          </a:xfrm>
          <a:prstGeom prst="rect">
            <a:avLst/>
          </a:prstGeom>
          <a:noFill/>
          <a:ln/>
        </p:spPr>
        <p:txBody>
          <a:bodyPr wrap="square" rtlCol="0" anchor="t"/>
          <a:lstStyle/>
          <a:p>
            <a:pPr algn="l" indent="0" marL="0">
              <a:lnSpc>
                <a:spcPts val="2065"/>
              </a:lnSpc>
              <a:buNone/>
            </a:pPr>
            <a:r>
              <a:rPr lang="en-US" sz="1291" spc="-26" kern="0" dirty="0">
                <a:solidFill>
                  <a:srgbClr val="272525"/>
                </a:solidFill>
                <a:latin typeface="Source Sans Pro" pitchFamily="34" charset="0"/>
                <a:ea typeface="Source Sans Pro" pitchFamily="34" charset="-122"/>
                <a:cs typeface="Source Sans Pro" pitchFamily="34" charset="-120"/>
              </a:rPr>
              <a:t>Unleash the power of creativity to captivate your audience and inspire them to click. Optimize email content, craft compelling calls-to-action, and sprinkle interactive incentives to keep them hooked.</a:t>
            </a:r>
            <a:endParaRPr lang="en-US" sz="1291" dirty="0"/>
          </a:p>
        </p:txBody>
      </p:sp>
      <p:sp>
        <p:nvSpPr>
          <p:cNvPr id="11" name="Shape 8"/>
          <p:cNvSpPr/>
          <p:nvPr/>
        </p:nvSpPr>
        <p:spPr>
          <a:xfrm>
            <a:off x="4081403" y="3214390"/>
            <a:ext cx="573643" cy="32742"/>
          </a:xfrm>
          <a:prstGeom prst="roundRect">
            <a:avLst>
              <a:gd name="adj" fmla="val 225285"/>
            </a:avLst>
          </a:prstGeom>
          <a:solidFill>
            <a:srgbClr val="E1A9EF"/>
          </a:solidFill>
          <a:ln/>
        </p:spPr>
      </p:sp>
      <p:sp>
        <p:nvSpPr>
          <p:cNvPr id="12" name="Shape 9"/>
          <p:cNvSpPr/>
          <p:nvPr/>
        </p:nvSpPr>
        <p:spPr>
          <a:xfrm>
            <a:off x="3712666" y="3046452"/>
            <a:ext cx="368737" cy="368737"/>
          </a:xfrm>
          <a:prstGeom prst="roundRect">
            <a:avLst>
              <a:gd name="adj" fmla="val 20004"/>
            </a:avLst>
          </a:prstGeom>
          <a:solidFill>
            <a:srgbClr val="F0D4F7"/>
          </a:solidFill>
          <a:ln w="10239">
            <a:solidFill>
              <a:srgbClr val="E1A9EF"/>
            </a:solidFill>
            <a:prstDash val="solid"/>
          </a:ln>
        </p:spPr>
      </p:sp>
      <p:sp>
        <p:nvSpPr>
          <p:cNvPr id="13" name="Text 10"/>
          <p:cNvSpPr/>
          <p:nvPr/>
        </p:nvSpPr>
        <p:spPr>
          <a:xfrm>
            <a:off x="3830895" y="3077170"/>
            <a:ext cx="132278" cy="307300"/>
          </a:xfrm>
          <a:prstGeom prst="rect">
            <a:avLst/>
          </a:prstGeom>
          <a:noFill/>
          <a:ln/>
        </p:spPr>
        <p:txBody>
          <a:bodyPr wrap="none" rtlCol="0" anchor="t"/>
          <a:lstStyle/>
          <a:p>
            <a:pPr algn="ctr" indent="0" marL="0">
              <a:lnSpc>
                <a:spcPts val="2420"/>
              </a:lnSpc>
              <a:buNone/>
            </a:pPr>
            <a:r>
              <a:rPr lang="en-US" sz="1936" b="1" spc="-39" kern="0" dirty="0">
                <a:solidFill>
                  <a:srgbClr val="272525"/>
                </a:solidFill>
                <a:latin typeface="adonis-web" pitchFamily="34" charset="0"/>
                <a:ea typeface="adonis-web" pitchFamily="34" charset="-122"/>
                <a:cs typeface="adonis-web" pitchFamily="34" charset="-120"/>
              </a:rPr>
              <a:t>2</a:t>
            </a:r>
            <a:endParaRPr lang="en-US" sz="1936" dirty="0"/>
          </a:p>
        </p:txBody>
      </p:sp>
      <p:sp>
        <p:nvSpPr>
          <p:cNvPr id="14" name="Text 11"/>
          <p:cNvSpPr/>
          <p:nvPr/>
        </p:nvSpPr>
        <p:spPr>
          <a:xfrm>
            <a:off x="4798576" y="3056692"/>
            <a:ext cx="1966912" cy="307300"/>
          </a:xfrm>
          <a:prstGeom prst="rect">
            <a:avLst/>
          </a:prstGeom>
          <a:noFill/>
          <a:ln/>
        </p:spPr>
        <p:txBody>
          <a:bodyPr wrap="none" rtlCol="0" anchor="t"/>
          <a:lstStyle/>
          <a:p>
            <a:pPr algn="l" indent="0" marL="0">
              <a:lnSpc>
                <a:spcPts val="2420"/>
              </a:lnSpc>
              <a:buNone/>
            </a:pPr>
            <a:r>
              <a:rPr lang="en-US" sz="1936" b="1" spc="-39" kern="0" dirty="0">
                <a:solidFill>
                  <a:srgbClr val="272525"/>
                </a:solidFill>
                <a:latin typeface="adonis-web" pitchFamily="34" charset="0"/>
                <a:ea typeface="adonis-web" pitchFamily="34" charset="-122"/>
                <a:cs typeface="adonis-web" pitchFamily="34" charset="-120"/>
              </a:rPr>
              <a:t>Bounce Eliminator</a:t>
            </a:r>
            <a:endParaRPr lang="en-US" sz="1936" dirty="0"/>
          </a:p>
        </p:txBody>
      </p:sp>
      <p:sp>
        <p:nvSpPr>
          <p:cNvPr id="15" name="Text 12"/>
          <p:cNvSpPr/>
          <p:nvPr/>
        </p:nvSpPr>
        <p:spPr>
          <a:xfrm>
            <a:off x="4798576" y="3462338"/>
            <a:ext cx="6180653" cy="786884"/>
          </a:xfrm>
          <a:prstGeom prst="rect">
            <a:avLst/>
          </a:prstGeom>
          <a:noFill/>
          <a:ln/>
        </p:spPr>
        <p:txBody>
          <a:bodyPr wrap="square" rtlCol="0" anchor="t"/>
          <a:lstStyle/>
          <a:p>
            <a:pPr algn="l" indent="0" marL="0">
              <a:lnSpc>
                <a:spcPts val="2065"/>
              </a:lnSpc>
              <a:buNone/>
            </a:pPr>
            <a:r>
              <a:rPr lang="en-US" sz="1291" spc="-26" kern="0" dirty="0">
                <a:solidFill>
                  <a:srgbClr val="272525"/>
                </a:solidFill>
                <a:latin typeface="Source Sans Pro" pitchFamily="34" charset="0"/>
                <a:ea typeface="Source Sans Pro" pitchFamily="34" charset="-122"/>
                <a:cs typeface="Source Sans Pro" pitchFamily="34" charset="-120"/>
              </a:rPr>
              <a:t>Embark on a thrilling investigation to uncover the reasons behind email bounces. Eliminate barriers and ensure that future campaigns reach a wider audience, boosting your impact and expanding your reach.</a:t>
            </a:r>
            <a:endParaRPr lang="en-US" sz="1291" dirty="0"/>
          </a:p>
        </p:txBody>
      </p:sp>
      <p:sp>
        <p:nvSpPr>
          <p:cNvPr id="16" name="Shape 13"/>
          <p:cNvSpPr/>
          <p:nvPr/>
        </p:nvSpPr>
        <p:spPr>
          <a:xfrm>
            <a:off x="4081403" y="4898410"/>
            <a:ext cx="573643" cy="32742"/>
          </a:xfrm>
          <a:prstGeom prst="roundRect">
            <a:avLst>
              <a:gd name="adj" fmla="val 225285"/>
            </a:avLst>
          </a:prstGeom>
          <a:solidFill>
            <a:srgbClr val="E1A9EF"/>
          </a:solidFill>
          <a:ln/>
        </p:spPr>
      </p:sp>
      <p:sp>
        <p:nvSpPr>
          <p:cNvPr id="17" name="Shape 14"/>
          <p:cNvSpPr/>
          <p:nvPr/>
        </p:nvSpPr>
        <p:spPr>
          <a:xfrm>
            <a:off x="3712666" y="4730472"/>
            <a:ext cx="368737" cy="368737"/>
          </a:xfrm>
          <a:prstGeom prst="roundRect">
            <a:avLst>
              <a:gd name="adj" fmla="val 20004"/>
            </a:avLst>
          </a:prstGeom>
          <a:solidFill>
            <a:srgbClr val="F0D4F7"/>
          </a:solidFill>
          <a:ln w="10239">
            <a:solidFill>
              <a:srgbClr val="E1A9EF"/>
            </a:solidFill>
            <a:prstDash val="solid"/>
          </a:ln>
        </p:spPr>
      </p:sp>
      <p:sp>
        <p:nvSpPr>
          <p:cNvPr id="18" name="Text 15"/>
          <p:cNvSpPr/>
          <p:nvPr/>
        </p:nvSpPr>
        <p:spPr>
          <a:xfrm>
            <a:off x="3830895" y="4761190"/>
            <a:ext cx="132278" cy="307300"/>
          </a:xfrm>
          <a:prstGeom prst="rect">
            <a:avLst/>
          </a:prstGeom>
          <a:noFill/>
          <a:ln/>
        </p:spPr>
        <p:txBody>
          <a:bodyPr wrap="none" rtlCol="0" anchor="t"/>
          <a:lstStyle/>
          <a:p>
            <a:pPr algn="ctr" indent="0" marL="0">
              <a:lnSpc>
                <a:spcPts val="2420"/>
              </a:lnSpc>
              <a:buNone/>
            </a:pPr>
            <a:r>
              <a:rPr lang="en-US" sz="1936" b="1" spc="-39" kern="0" dirty="0">
                <a:solidFill>
                  <a:srgbClr val="272525"/>
                </a:solidFill>
                <a:latin typeface="adonis-web" pitchFamily="34" charset="0"/>
                <a:ea typeface="adonis-web" pitchFamily="34" charset="-122"/>
                <a:cs typeface="adonis-web" pitchFamily="34" charset="-120"/>
              </a:rPr>
              <a:t>3</a:t>
            </a:r>
            <a:endParaRPr lang="en-US" sz="1936" dirty="0"/>
          </a:p>
        </p:txBody>
      </p:sp>
      <p:sp>
        <p:nvSpPr>
          <p:cNvPr id="19" name="Text 16"/>
          <p:cNvSpPr/>
          <p:nvPr/>
        </p:nvSpPr>
        <p:spPr>
          <a:xfrm>
            <a:off x="4798576" y="4740712"/>
            <a:ext cx="1966912" cy="307300"/>
          </a:xfrm>
          <a:prstGeom prst="rect">
            <a:avLst/>
          </a:prstGeom>
          <a:noFill/>
          <a:ln/>
        </p:spPr>
        <p:txBody>
          <a:bodyPr wrap="none" rtlCol="0" anchor="t"/>
          <a:lstStyle/>
          <a:p>
            <a:pPr algn="l" indent="0" marL="0">
              <a:lnSpc>
                <a:spcPts val="2420"/>
              </a:lnSpc>
              <a:buNone/>
            </a:pPr>
            <a:r>
              <a:rPr lang="en-US" sz="1936" b="1" spc="-39" kern="0" dirty="0">
                <a:solidFill>
                  <a:srgbClr val="272525"/>
                </a:solidFill>
                <a:latin typeface="adonis-web" pitchFamily="34" charset="0"/>
                <a:ea typeface="adonis-web" pitchFamily="34" charset="-122"/>
                <a:cs typeface="adonis-web" pitchFamily="34" charset="-120"/>
              </a:rPr>
              <a:t>Benchmark Ninja</a:t>
            </a:r>
            <a:endParaRPr lang="en-US" sz="1936" dirty="0"/>
          </a:p>
        </p:txBody>
      </p:sp>
      <p:sp>
        <p:nvSpPr>
          <p:cNvPr id="20" name="Text 17"/>
          <p:cNvSpPr/>
          <p:nvPr/>
        </p:nvSpPr>
        <p:spPr>
          <a:xfrm>
            <a:off x="4798576" y="5146357"/>
            <a:ext cx="6180653" cy="786884"/>
          </a:xfrm>
          <a:prstGeom prst="rect">
            <a:avLst/>
          </a:prstGeom>
          <a:noFill/>
          <a:ln/>
        </p:spPr>
        <p:txBody>
          <a:bodyPr wrap="square" rtlCol="0" anchor="t"/>
          <a:lstStyle/>
          <a:p>
            <a:pPr algn="l" indent="0" marL="0">
              <a:lnSpc>
                <a:spcPts val="2065"/>
              </a:lnSpc>
              <a:buNone/>
            </a:pPr>
            <a:r>
              <a:rPr lang="en-US" sz="1291" spc="-26" kern="0" dirty="0">
                <a:solidFill>
                  <a:srgbClr val="272525"/>
                </a:solidFill>
                <a:latin typeface="Source Sans Pro" pitchFamily="34" charset="0"/>
                <a:ea typeface="Source Sans Pro" pitchFamily="34" charset="-122"/>
                <a:cs typeface="Source Sans Pro" pitchFamily="34" charset="-120"/>
              </a:rPr>
              <a:t>While our Open Rate has soared above the benchmark, let's turn our attention to the Click Rate. Align it even closer to industry standards, ensuring that our campaign leaves a lasting impression and generates the desired actions.</a:t>
            </a:r>
            <a:endParaRPr lang="en-US" sz="1291" dirty="0"/>
          </a:p>
        </p:txBody>
      </p:sp>
      <p:sp>
        <p:nvSpPr>
          <p:cNvPr id="21" name="Shape 18"/>
          <p:cNvSpPr/>
          <p:nvPr/>
        </p:nvSpPr>
        <p:spPr>
          <a:xfrm>
            <a:off x="4081403" y="6582430"/>
            <a:ext cx="573643" cy="32742"/>
          </a:xfrm>
          <a:prstGeom prst="roundRect">
            <a:avLst>
              <a:gd name="adj" fmla="val 225285"/>
            </a:avLst>
          </a:prstGeom>
          <a:solidFill>
            <a:srgbClr val="E1A9EF"/>
          </a:solidFill>
          <a:ln/>
        </p:spPr>
      </p:sp>
      <p:sp>
        <p:nvSpPr>
          <p:cNvPr id="22" name="Shape 19"/>
          <p:cNvSpPr/>
          <p:nvPr/>
        </p:nvSpPr>
        <p:spPr>
          <a:xfrm>
            <a:off x="3712666" y="6414492"/>
            <a:ext cx="368737" cy="368737"/>
          </a:xfrm>
          <a:prstGeom prst="roundRect">
            <a:avLst>
              <a:gd name="adj" fmla="val 20004"/>
            </a:avLst>
          </a:prstGeom>
          <a:solidFill>
            <a:srgbClr val="F0D4F7"/>
          </a:solidFill>
          <a:ln w="10239">
            <a:solidFill>
              <a:srgbClr val="E1A9EF"/>
            </a:solidFill>
            <a:prstDash val="solid"/>
          </a:ln>
        </p:spPr>
      </p:sp>
      <p:sp>
        <p:nvSpPr>
          <p:cNvPr id="23" name="Text 20"/>
          <p:cNvSpPr/>
          <p:nvPr/>
        </p:nvSpPr>
        <p:spPr>
          <a:xfrm>
            <a:off x="3830895" y="6445210"/>
            <a:ext cx="132278" cy="307300"/>
          </a:xfrm>
          <a:prstGeom prst="rect">
            <a:avLst/>
          </a:prstGeom>
          <a:noFill/>
          <a:ln/>
        </p:spPr>
        <p:txBody>
          <a:bodyPr wrap="none" rtlCol="0" anchor="t"/>
          <a:lstStyle/>
          <a:p>
            <a:pPr algn="ctr" indent="0" marL="0">
              <a:lnSpc>
                <a:spcPts val="2420"/>
              </a:lnSpc>
              <a:buNone/>
            </a:pPr>
            <a:r>
              <a:rPr lang="en-US" sz="1936" b="1" spc="-39" kern="0" dirty="0">
                <a:solidFill>
                  <a:srgbClr val="272525"/>
                </a:solidFill>
                <a:latin typeface="adonis-web" pitchFamily="34" charset="0"/>
                <a:ea typeface="adonis-web" pitchFamily="34" charset="-122"/>
                <a:cs typeface="adonis-web" pitchFamily="34" charset="-120"/>
              </a:rPr>
              <a:t>4</a:t>
            </a:r>
            <a:endParaRPr lang="en-US" sz="1936" dirty="0"/>
          </a:p>
        </p:txBody>
      </p:sp>
      <p:sp>
        <p:nvSpPr>
          <p:cNvPr id="24" name="Text 21"/>
          <p:cNvSpPr/>
          <p:nvPr/>
        </p:nvSpPr>
        <p:spPr>
          <a:xfrm>
            <a:off x="4798576" y="6424732"/>
            <a:ext cx="2210514" cy="307300"/>
          </a:xfrm>
          <a:prstGeom prst="rect">
            <a:avLst/>
          </a:prstGeom>
          <a:noFill/>
          <a:ln/>
        </p:spPr>
        <p:txBody>
          <a:bodyPr wrap="none" rtlCol="0" anchor="t"/>
          <a:lstStyle/>
          <a:p>
            <a:pPr algn="l" indent="0" marL="0">
              <a:lnSpc>
                <a:spcPts val="2420"/>
              </a:lnSpc>
              <a:buNone/>
            </a:pPr>
            <a:r>
              <a:rPr lang="en-US" sz="1936" b="1" spc="-39" kern="0" dirty="0">
                <a:solidFill>
                  <a:srgbClr val="272525"/>
                </a:solidFill>
                <a:latin typeface="adonis-web" pitchFamily="34" charset="0"/>
                <a:ea typeface="adonis-web" pitchFamily="34" charset="-122"/>
                <a:cs typeface="adonis-web" pitchFamily="34" charset="-120"/>
              </a:rPr>
              <a:t>Optimization Maestro</a:t>
            </a:r>
            <a:endParaRPr lang="en-US" sz="1936" dirty="0"/>
          </a:p>
        </p:txBody>
      </p:sp>
      <p:sp>
        <p:nvSpPr>
          <p:cNvPr id="25" name="Text 22"/>
          <p:cNvSpPr/>
          <p:nvPr/>
        </p:nvSpPr>
        <p:spPr>
          <a:xfrm>
            <a:off x="4798576" y="6830378"/>
            <a:ext cx="6180653" cy="786884"/>
          </a:xfrm>
          <a:prstGeom prst="rect">
            <a:avLst/>
          </a:prstGeom>
          <a:noFill/>
          <a:ln/>
        </p:spPr>
        <p:txBody>
          <a:bodyPr wrap="square" rtlCol="0" anchor="t"/>
          <a:lstStyle/>
          <a:p>
            <a:pPr algn="l" indent="0" marL="0">
              <a:lnSpc>
                <a:spcPts val="2065"/>
              </a:lnSpc>
              <a:buNone/>
            </a:pPr>
            <a:r>
              <a:rPr lang="en-US" sz="1291" spc="-26" kern="0" dirty="0">
                <a:solidFill>
                  <a:srgbClr val="272525"/>
                </a:solidFill>
                <a:latin typeface="Source Sans Pro" pitchFamily="34" charset="0"/>
                <a:ea typeface="Source Sans Pro" pitchFamily="34" charset="-122"/>
                <a:cs typeface="Source Sans Pro" pitchFamily="34" charset="-120"/>
              </a:rPr>
              <a:t>Harness the power of insights gained from this analysis. Fine-tune and optimize future email campaigns in an iterative process, unlocking continuous improvement, and achieving peak performance.</a:t>
            </a:r>
            <a:endParaRPr lang="en-US" sz="1291" dirty="0"/>
          </a:p>
        </p:txBody>
      </p:sp>
      <p:pic>
        <p:nvPicPr>
          <p:cNvPr id="26"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r>
          <p:cNvPicPr>
            <a:picLocks noChangeAspect="1"/>
          </p:cNvPicPr>
          <p:nvPr/>
        </p:nvPicPr>
        <p:blipFill>
          <a:blip r:embed="rId2"/>
          <a:stretch>
            <a:fillRect/>
          </a:stretch>
        </p:blipFill>
        <p:spPr>
          <a:xfrm>
            <a:off x="0" y="0"/>
            <a:ext cx="14630400" cy="2777490"/>
          </a:xfrm>
          <a:prstGeom prst="rect">
            <a:avLst/>
          </a:prstGeom>
        </p:spPr>
      </p:pic>
      <p:sp>
        <p:nvSpPr>
          <p:cNvPr id="5" name="Text 1"/>
          <p:cNvSpPr/>
          <p:nvPr/>
        </p:nvSpPr>
        <p:spPr>
          <a:xfrm>
            <a:off x="2348389" y="3980378"/>
            <a:ext cx="4443889" cy="694373"/>
          </a:xfrm>
          <a:prstGeom prst="rect">
            <a:avLst/>
          </a:prstGeom>
          <a:noFill/>
          <a:ln/>
        </p:spPr>
        <p:txBody>
          <a:bodyPr wrap="none" rtlCol="0" anchor="t"/>
          <a:lstStyle/>
          <a:p>
            <a:pPr indent="0" marL="0">
              <a:lnSpc>
                <a:spcPts val="5468"/>
              </a:lnSpc>
              <a:buNone/>
            </a:pPr>
            <a:r>
              <a:rPr lang="en-US" sz="4374" b="1" spc="-87" kern="0" dirty="0">
                <a:solidFill>
                  <a:srgbClr val="000000"/>
                </a:solidFill>
                <a:latin typeface="adonis-web" pitchFamily="34" charset="0"/>
                <a:ea typeface="adonis-web" pitchFamily="34" charset="-122"/>
                <a:cs typeface="adonis-web" pitchFamily="34" charset="-120"/>
              </a:rPr>
              <a:t>Conclusion</a:t>
            </a:r>
            <a:endParaRPr lang="en-US" sz="4374" dirty="0"/>
          </a:p>
        </p:txBody>
      </p:sp>
      <p:sp>
        <p:nvSpPr>
          <p:cNvPr id="6" name="Shape 2"/>
          <p:cNvSpPr/>
          <p:nvPr/>
        </p:nvSpPr>
        <p:spPr>
          <a:xfrm>
            <a:off x="2348389" y="5008007"/>
            <a:ext cx="4855726" cy="2018586"/>
          </a:xfrm>
          <a:prstGeom prst="roundRect">
            <a:avLst>
              <a:gd name="adj" fmla="val 4953"/>
            </a:avLst>
          </a:prstGeom>
          <a:solidFill>
            <a:srgbClr val="F0D4F7"/>
          </a:solidFill>
          <a:ln w="13811">
            <a:solidFill>
              <a:srgbClr val="E1A9EF"/>
            </a:solidFill>
            <a:prstDash val="solid"/>
          </a:ln>
        </p:spPr>
      </p:sp>
      <p:sp>
        <p:nvSpPr>
          <p:cNvPr id="7" name="Text 3"/>
          <p:cNvSpPr/>
          <p:nvPr/>
        </p:nvSpPr>
        <p:spPr>
          <a:xfrm>
            <a:off x="2584371" y="5243989"/>
            <a:ext cx="2424351" cy="347186"/>
          </a:xfrm>
          <a:prstGeom prst="rect">
            <a:avLst/>
          </a:prstGeom>
          <a:noFill/>
          <a:ln/>
        </p:spPr>
        <p:txBody>
          <a:bodyPr wrap="none" rtlCol="0" anchor="t"/>
          <a:lstStyle/>
          <a:p>
            <a:pPr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Summary of Findings</a:t>
            </a:r>
            <a:endParaRPr lang="en-US" sz="2187" dirty="0"/>
          </a:p>
        </p:txBody>
      </p:sp>
      <p:sp>
        <p:nvSpPr>
          <p:cNvPr id="8" name="Text 4"/>
          <p:cNvSpPr/>
          <p:nvPr/>
        </p:nvSpPr>
        <p:spPr>
          <a:xfrm>
            <a:off x="2584371" y="5724406"/>
            <a:ext cx="4383762"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Consolidate the key findings from the evaluation of the email campaign, highlighting its strengths and weaknesses.</a:t>
            </a:r>
            <a:endParaRPr lang="en-US" sz="1750" dirty="0"/>
          </a:p>
        </p:txBody>
      </p:sp>
      <p:sp>
        <p:nvSpPr>
          <p:cNvPr id="9" name="Shape 5"/>
          <p:cNvSpPr/>
          <p:nvPr/>
        </p:nvSpPr>
        <p:spPr>
          <a:xfrm>
            <a:off x="7426285" y="5008007"/>
            <a:ext cx="4855726" cy="2018586"/>
          </a:xfrm>
          <a:prstGeom prst="roundRect">
            <a:avLst>
              <a:gd name="adj" fmla="val 4953"/>
            </a:avLst>
          </a:prstGeom>
          <a:solidFill>
            <a:srgbClr val="F0D4F7"/>
          </a:solidFill>
          <a:ln w="13811">
            <a:solidFill>
              <a:srgbClr val="E1A9EF"/>
            </a:solidFill>
            <a:prstDash val="solid"/>
          </a:ln>
        </p:spPr>
      </p:sp>
      <p:sp>
        <p:nvSpPr>
          <p:cNvPr id="10" name="Text 6"/>
          <p:cNvSpPr/>
          <p:nvPr/>
        </p:nvSpPr>
        <p:spPr>
          <a:xfrm>
            <a:off x="7662267" y="5243989"/>
            <a:ext cx="4036219" cy="347186"/>
          </a:xfrm>
          <a:prstGeom prst="rect">
            <a:avLst/>
          </a:prstGeom>
          <a:noFill/>
          <a:ln/>
        </p:spPr>
        <p:txBody>
          <a:bodyPr wrap="none" rtlCol="0" anchor="t"/>
          <a:lstStyle/>
          <a:p>
            <a:pPr indent="0" marL="0">
              <a:lnSpc>
                <a:spcPts val="2734"/>
              </a:lnSpc>
              <a:buNone/>
            </a:pPr>
            <a:r>
              <a:rPr lang="en-US" sz="2187" b="1" spc="-44" kern="0" dirty="0">
                <a:solidFill>
                  <a:srgbClr val="272525"/>
                </a:solidFill>
                <a:latin typeface="adonis-web" pitchFamily="34" charset="0"/>
                <a:ea typeface="adonis-web" pitchFamily="34" charset="-122"/>
                <a:cs typeface="adonis-web" pitchFamily="34" charset="-120"/>
              </a:rPr>
              <a:t>Implications and Recommendations</a:t>
            </a:r>
            <a:endParaRPr lang="en-US" sz="2187" dirty="0"/>
          </a:p>
        </p:txBody>
      </p:sp>
      <p:sp>
        <p:nvSpPr>
          <p:cNvPr id="11" name="Text 7"/>
          <p:cNvSpPr/>
          <p:nvPr/>
        </p:nvSpPr>
        <p:spPr>
          <a:xfrm>
            <a:off x="7662267" y="5724406"/>
            <a:ext cx="4383762" cy="1066205"/>
          </a:xfrm>
          <a:prstGeom prst="rect">
            <a:avLst/>
          </a:prstGeom>
          <a:noFill/>
          <a:ln/>
        </p:spPr>
        <p:txBody>
          <a:bodyPr wrap="square" rtlCol="0" anchor="t"/>
          <a:lstStyle/>
          <a:p>
            <a:pPr indent="0" marL="0">
              <a:lnSpc>
                <a:spcPts val="2799"/>
              </a:lnSpc>
              <a:buNone/>
            </a:pPr>
            <a:r>
              <a:rPr lang="en-US" sz="1750" spc="-35" kern="0" dirty="0">
                <a:solidFill>
                  <a:srgbClr val="272525"/>
                </a:solidFill>
                <a:latin typeface="Source Sans Pro" pitchFamily="34" charset="0"/>
                <a:ea typeface="Source Sans Pro" pitchFamily="34" charset="-122"/>
                <a:cs typeface="Source Sans Pro" pitchFamily="34" charset="-120"/>
              </a:rPr>
              <a:t>Discuss the implications of the findings and provide actionable recommendations to enhance the effectiveness of future email campaigns.</a:t>
            </a:r>
            <a:endParaRPr lang="en-US" sz="1750" dirty="0"/>
          </a:p>
        </p:txBody>
      </p:sp>
      <p:pic>
        <p:nvPicPr>
          <p:cNvPr id="1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Slides>
  <Notes>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Arial</vt:lpstr>
      <vt:lpstr>Calibri</vt:lpstr>
      <vt:lpstr>Office Theme</vt:lpstr>
      <vt:lpstr>Slide 1</vt:lpstr>
      <vt:lpstr>Slide 2</vt:lpstr>
      <vt:lpstr>Slide 3</vt:lpstr>
      <vt:lpstr>Slide 4</vt:lpstr>
      <vt:lpstr>Slide 5</vt:lpstr>
      <vt:lpstr>Slide 6</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2023-12-26T07:41:55Z</dcterms:created>
  <dcterms:modified xsi:type="dcterms:W3CDTF">2023-12-26T07:41:55Z</dcterms:modified>
</cp:coreProperties>
</file>